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87" r:id="rId5"/>
    <p:sldId id="289" r:id="rId6"/>
    <p:sldId id="288" r:id="rId7"/>
    <p:sldId id="260" r:id="rId8"/>
    <p:sldId id="261" r:id="rId9"/>
    <p:sldId id="262" r:id="rId10"/>
    <p:sldId id="263" r:id="rId11"/>
    <p:sldId id="265" r:id="rId12"/>
    <p:sldId id="266" r:id="rId13"/>
    <p:sldId id="283" r:id="rId14"/>
    <p:sldId id="282" r:id="rId15"/>
    <p:sldId id="281" r:id="rId16"/>
    <p:sldId id="284" r:id="rId17"/>
    <p:sldId id="285" r:id="rId18"/>
    <p:sldId id="291" r:id="rId19"/>
    <p:sldId id="290" r:id="rId20"/>
    <p:sldId id="295" r:id="rId21"/>
    <p:sldId id="294" r:id="rId22"/>
    <p:sldId id="296" r:id="rId23"/>
    <p:sldId id="298" r:id="rId24"/>
    <p:sldId id="270" r:id="rId25"/>
    <p:sldId id="280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397"/>
    <a:srgbClr val="A54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5"/>
    <p:restoredTop sz="90754"/>
  </p:normalViewPr>
  <p:slideViewPr>
    <p:cSldViewPr snapToGrid="0" snapToObjects="1">
      <p:cViewPr varScale="1">
        <p:scale>
          <a:sx n="144" d="100"/>
          <a:sy n="144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E65EF-2E88-D649-9AD0-6FBF3887A740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98883-49DC-5348-BF79-51C736F4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2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www.wpbf.com</a:t>
            </a:r>
            <a:r>
              <a:rPr lang="en-US" dirty="0"/>
              <a:t>/article/protests-planned-against-fwc-use-of-chemical-herbicide-in-lake-okeechobee/31028532#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98883-49DC-5348-BF79-51C736F48D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19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76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4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98883-49DC-5348-BF79-51C736F48D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8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9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09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2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7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24AD8-42B9-6A49-A8B8-D0EF48F9BE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BFAA-8AAE-F746-9856-FF79A24C5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38A5A-8EC2-474A-B041-418301C80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B82D5-73CA-504B-AC33-2CB88F36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E104C-8FA2-E94F-9686-26DAE0CB6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8C14B-85F7-374E-A8D8-7EA19D5F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9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143E-2371-634A-A3D6-6A2D26C5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02A17-8057-D04E-80A5-F534180A2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9BBE-8D2E-E945-B1FF-21AC8515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A92F-8AA6-2742-BED0-64855DC0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F0D3F-E1B5-734B-B6FF-FD5BCA89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B2245-9AAA-A84D-9F74-F0828DE06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C20D8-3587-AE48-90E1-DE83EB117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A4EC3-7305-834F-828A-CDED744C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66A1F-7389-4F46-89EB-6DBC8FFD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91891-8BB9-8B45-8D71-13547A5E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7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B536-7EC6-3947-AFE8-94483939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EBD0-F867-A349-BBB3-61A139ECA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877CE-2341-3E41-A08B-91FA3947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A2F68-C9E4-BC42-9A80-2E48DD3B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A048-96DC-7844-AA21-D436F624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4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F23B-13BD-0B4C-B190-AA23E112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32DD1-3056-5943-ABFE-EF7C8F682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17399-4BEA-DC41-A4B9-4013DCF42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F3BA4-CD33-3447-B036-103F1942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5AA2-629C-6845-A417-E958AA1C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6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89FB-7102-4C45-8D8F-311555F3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29E71-5739-1F47-B19F-34F7492C4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C3A84-0E6A-DA40-9F84-C7D110F2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A97C5-626C-DB46-9126-CE744E2A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4D4F9-ECC0-7B43-951B-BD31EE00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CABE0-2E53-5F48-ACE2-56502149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6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EEAA-C617-A143-8082-2BF20753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D9E99-438D-0F40-89B5-99B29D9E1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ADC2C-9534-6C45-BFE1-5C7EA05DA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129DF-4923-B64B-9827-073F9DDE0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DA2BB-EDB0-0F43-8C98-1B3642E12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92993-4CF4-E643-B2CD-3778C6B0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B5B93-BB33-BF43-9BCD-A2A658B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E9B97-B531-0744-B199-52114426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9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861E-CF17-8349-97E3-DD56DD50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B021B-4C98-EC49-8E0D-17B7026E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786CD-7C89-3A42-99A8-73A06F6D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9D89-F321-C64F-BF95-2DC24258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4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618237-8E06-EA4C-82AC-DCB277365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9D250-544F-4D49-A003-E32B4B35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0F6E-3106-D24F-91A1-FD5654E3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0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A662-BA4B-AC4A-A2CD-C04FF323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21CBC-4E9C-C44B-87B1-8BB09420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65E4E-0908-1D43-BC9B-281ED710B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E459-BECD-E145-A6D5-43FB18CF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CC3BF-5BED-4E4F-AFD3-0C38A24B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6CF09-4572-1747-87DB-6607F716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89BD-2104-E448-9FF6-59EEF7EF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F72298-3419-B34D-8B55-1D6B5EBC2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AB71B-A5F4-D444-A534-1DC1CDF92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982F4-3933-4640-835F-6C49A521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1684D-F8AD-C343-AE6C-D5A5864E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E0760-E209-C242-832C-1507C5A9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304B56-8007-CE48-AF67-B5ACB789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0BDF6-15C4-DD46-A784-98EAE471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0A15F-3EB7-5D4E-A561-7A58202ED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5972F-2804-A14A-9FD6-125B344E56A5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1DA89-651A-6846-ACB0-AC524613C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A776D-A629-1F49-AEC3-ACE5C8B03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14A46-0609-EC48-B647-72BE64C96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95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47CF-3529-9D4D-839A-8FE56F6DF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0" y="0"/>
            <a:ext cx="4571999" cy="3987800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the impacts of aquatic invasive plant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49DBD-5072-9C4A-807E-D26ABCD6F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1" y="4068382"/>
            <a:ext cx="4571999" cy="1350434"/>
          </a:xfrm>
        </p:spPr>
        <p:txBody>
          <a:bodyPr/>
          <a:lstStyle/>
          <a:p>
            <a:r>
              <a:rPr lang="en-US" dirty="0"/>
              <a:t>Amy Kendig</a:t>
            </a:r>
          </a:p>
          <a:p>
            <a:r>
              <a:rPr lang="en-US" dirty="0"/>
              <a:t>Luke Flory, Mark Hoyer, James Leary, and Candice Prince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E7CDD5-D54F-3F4E-8427-439A5B86AAFC}"/>
              </a:ext>
            </a:extLst>
          </p:cNvPr>
          <p:cNvGrpSpPr/>
          <p:nvPr/>
        </p:nvGrpSpPr>
        <p:grpSpPr>
          <a:xfrm>
            <a:off x="411951" y="5508276"/>
            <a:ext cx="11368098" cy="1182544"/>
            <a:chOff x="463036" y="5705807"/>
            <a:chExt cx="11368098" cy="1182544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CA298FDA-80DE-5343-A57E-5EF1239C8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3479" y="5757632"/>
              <a:ext cx="3768761" cy="1100368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AF56BF53-CEDF-C74C-8FB4-E5FC19C3D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15"/>
            <a:stretch/>
          </p:blipFill>
          <p:spPr>
            <a:xfrm>
              <a:off x="6580825" y="5705807"/>
              <a:ext cx="1206824" cy="1152193"/>
            </a:xfrm>
            <a:prstGeom prst="rect">
              <a:avLst/>
            </a:prstGeom>
          </p:spPr>
        </p:pic>
        <p:pic>
          <p:nvPicPr>
            <p:cNvPr id="11" name="Picture 1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3F7CE38-1A49-604B-AB82-39E0F96D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6234" y="5919953"/>
              <a:ext cx="3644900" cy="723900"/>
            </a:xfrm>
            <a:prstGeom prst="rect">
              <a:avLst/>
            </a:prstGeom>
          </p:spPr>
        </p:pic>
        <p:pic>
          <p:nvPicPr>
            <p:cNvPr id="1026" name="Picture 2" descr="USACE Digital Library - USACE Digital Library">
              <a:extLst>
                <a:ext uri="{FF2B5EF4-FFF2-40B4-BE49-F238E27FC236}">
                  <a16:creationId xmlns:a16="http://schemas.microsoft.com/office/drawing/2014/main" id="{D5558887-5973-094C-B417-677A33AE4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36" y="5727280"/>
              <a:ext cx="1551858" cy="1161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1EA74A-9F25-1244-AAE1-0E46A26DB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2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80D2-F9E5-9940-887A-5348A488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365125"/>
            <a:ext cx="4160650" cy="1325563"/>
          </a:xfrm>
        </p:spPr>
        <p:txBody>
          <a:bodyPr/>
          <a:lstStyle/>
          <a:p>
            <a:r>
              <a:rPr lang="en-US" dirty="0"/>
              <a:t>FWC Lakes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B6423-E2E8-D041-8089-295AB599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19" y="1825625"/>
            <a:ext cx="41606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372 lakes with ≥ 5 years of plant and management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Suggestions for map?</a:t>
            </a:r>
          </a:p>
          <a:p>
            <a:r>
              <a:rPr lang="en-US" sz="1600" dirty="0"/>
              <a:t>Plant populations</a:t>
            </a:r>
          </a:p>
          <a:p>
            <a:r>
              <a:rPr lang="en-US" sz="1600" dirty="0"/>
              <a:t>Management intensity</a:t>
            </a:r>
          </a:p>
          <a:p>
            <a:r>
              <a:rPr lang="en-US" sz="1600" dirty="0"/>
              <a:t>Dataset types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E2BD1B3-DBCF-594F-A5D8-F6930C43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569" y="0"/>
            <a:ext cx="7840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8D7754-3306-4245-A8AB-5052091E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01" y="1383832"/>
            <a:ext cx="5750197" cy="336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DA16D-DDBF-3146-B032-80AA20D78F88}"/>
              </a:ext>
            </a:extLst>
          </p:cNvPr>
          <p:cNvSpPr txBox="1"/>
          <p:nvPr/>
        </p:nvSpPr>
        <p:spPr>
          <a:xfrm>
            <a:off x="8854126" y="6394462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(Clark and </a:t>
            </a:r>
            <a:r>
              <a:rPr lang="en-US" dirty="0" err="1">
                <a:latin typeface="Helvetica" pitchFamily="2" charset="0"/>
              </a:rPr>
              <a:t>Bjørnstad</a:t>
            </a:r>
            <a:r>
              <a:rPr lang="en-US" dirty="0">
                <a:latin typeface="Helvetica" pitchFamily="2" charset="0"/>
              </a:rPr>
              <a:t> 2004)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3D9E2-A80F-3D49-999F-CE7E8296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 space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8E6E2-6806-2C44-8AFD-3BB44E9B171C}"/>
              </a:ext>
            </a:extLst>
          </p:cNvPr>
          <p:cNvSpPr txBox="1"/>
          <p:nvPr/>
        </p:nvSpPr>
        <p:spPr>
          <a:xfrm>
            <a:off x="2652765" y="4749332"/>
            <a:ext cx="1366576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observation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error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43D4AA-4F8F-CE4A-BE42-7759ED28CA69}"/>
              </a:ext>
            </a:extLst>
          </p:cNvPr>
          <p:cNvCxnSpPr/>
          <p:nvPr/>
        </p:nvCxnSpPr>
        <p:spPr>
          <a:xfrm flipH="1">
            <a:off x="3989196" y="4441371"/>
            <a:ext cx="371789" cy="4722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9AA0ED-2EA3-FE42-BFE7-945953620CB8}"/>
              </a:ext>
            </a:extLst>
          </p:cNvPr>
          <p:cNvCxnSpPr>
            <a:cxnSpLocks/>
          </p:cNvCxnSpPr>
          <p:nvPr/>
        </p:nvCxnSpPr>
        <p:spPr>
          <a:xfrm>
            <a:off x="5461279" y="4434426"/>
            <a:ext cx="371789" cy="47227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3D633D-82F1-1C48-BF38-B384F5862D38}"/>
              </a:ext>
            </a:extLst>
          </p:cNvPr>
          <p:cNvSpPr txBox="1"/>
          <p:nvPr/>
        </p:nvSpPr>
        <p:spPr>
          <a:xfrm>
            <a:off x="4134896" y="5846544"/>
            <a:ext cx="1512277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deterministic effects on population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643685-B3D5-914E-B2CB-93475B0B1579}"/>
              </a:ext>
            </a:extLst>
          </p:cNvPr>
          <p:cNvCxnSpPr>
            <a:cxnSpLocks/>
          </p:cNvCxnSpPr>
          <p:nvPr/>
        </p:nvCxnSpPr>
        <p:spPr>
          <a:xfrm flipH="1">
            <a:off x="4787636" y="4450942"/>
            <a:ext cx="243036" cy="139560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B55AF1-49C4-9D4F-BC46-EFC7406BD396}"/>
              </a:ext>
            </a:extLst>
          </p:cNvPr>
          <p:cNvSpPr txBox="1"/>
          <p:nvPr/>
        </p:nvSpPr>
        <p:spPr>
          <a:xfrm>
            <a:off x="5647174" y="4749331"/>
            <a:ext cx="188909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demographic or environmental</a:t>
            </a:r>
          </a:p>
          <a:p>
            <a:pPr algn="ctr"/>
            <a:r>
              <a:rPr lang="en-US" dirty="0">
                <a:latin typeface="Helvetica" pitchFamily="2" charset="0"/>
              </a:rPr>
              <a:t>stochasticity</a:t>
            </a:r>
          </a:p>
        </p:txBody>
      </p:sp>
    </p:spTree>
    <p:extLst>
      <p:ext uri="{BB962C8B-B14F-4D97-AF65-F5344CB8AC3E}">
        <p14:creationId xmlns:p14="http://schemas.microsoft.com/office/powerpoint/2010/main" val="409403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172FBA-C66C-3B43-8289-BF4237323DFE}"/>
              </a:ext>
            </a:extLst>
          </p:cNvPr>
          <p:cNvGrpSpPr>
            <a:grpSpLocks noChangeAspect="1"/>
          </p:cNvGrpSpPr>
          <p:nvPr/>
        </p:nvGrpSpPr>
        <p:grpSpPr>
          <a:xfrm>
            <a:off x="1832857" y="1879993"/>
            <a:ext cx="8727362" cy="4318226"/>
            <a:chOff x="0" y="1283596"/>
            <a:chExt cx="7770488" cy="3844773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FEC59C51-2B9D-4F46-B5F0-FBE17937B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83596"/>
              <a:ext cx="7770488" cy="38447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3D2593-D262-C542-9971-6DBB1A3D45A3}"/>
                </a:ext>
              </a:extLst>
            </p:cNvPr>
            <p:cNvSpPr/>
            <p:nvPr/>
          </p:nvSpPr>
          <p:spPr>
            <a:xfrm>
              <a:off x="733647" y="1499191"/>
              <a:ext cx="287079" cy="2551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5DA16D-DDBF-3146-B032-80AA20D78F88}"/>
              </a:ext>
            </a:extLst>
          </p:cNvPr>
          <p:cNvSpPr txBox="1"/>
          <p:nvPr/>
        </p:nvSpPr>
        <p:spPr>
          <a:xfrm>
            <a:off x="8992531" y="6387525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</a:t>
            </a:r>
            <a:r>
              <a:rPr lang="en-US" dirty="0"/>
              <a:t>Auger-</a:t>
            </a:r>
            <a:r>
              <a:rPr lang="en-US" dirty="0" err="1"/>
              <a:t>Méthé</a:t>
            </a:r>
            <a:r>
              <a:rPr lang="en-US" dirty="0"/>
              <a:t> </a:t>
            </a:r>
            <a:r>
              <a:rPr lang="en-US" dirty="0">
                <a:latin typeface="Helvetica" pitchFamily="2" charset="0"/>
              </a:rPr>
              <a:t>et al. 2020)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A8956A-28B7-B441-A334-8DEDD9A57D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State space model</a:t>
            </a:r>
          </a:p>
        </p:txBody>
      </p:sp>
    </p:spTree>
    <p:extLst>
      <p:ext uri="{BB962C8B-B14F-4D97-AF65-F5344CB8AC3E}">
        <p14:creationId xmlns:p14="http://schemas.microsoft.com/office/powerpoint/2010/main" val="249876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74DD-43CA-EA46-AA86-47919582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786" y="1547857"/>
            <a:ext cx="4296507" cy="2175668"/>
          </a:xfrm>
        </p:spPr>
        <p:txBody>
          <a:bodyPr>
            <a:normAutofit/>
          </a:bodyPr>
          <a:lstStyle/>
          <a:p>
            <a:r>
              <a:rPr lang="en-US" dirty="0"/>
              <a:t>Things we need to take into consideration: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1268-A615-2947-9A17-A273B1FBA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51928"/>
            <a:ext cx="4772130" cy="217566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Survey timing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Missing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Metapopulation</a:t>
            </a:r>
          </a:p>
        </p:txBody>
      </p:sp>
    </p:spTree>
    <p:extLst>
      <p:ext uri="{BB962C8B-B14F-4D97-AF65-F5344CB8AC3E}">
        <p14:creationId xmlns:p14="http://schemas.microsoft.com/office/powerpoint/2010/main" val="3405409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586690-5FA0-674F-A5DC-C665B8C8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662" y="1112892"/>
            <a:ext cx="5656676" cy="56566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Survey timing</a:t>
            </a:r>
          </a:p>
        </p:txBody>
      </p:sp>
    </p:spTree>
    <p:extLst>
      <p:ext uri="{BB962C8B-B14F-4D97-AF65-F5344CB8AC3E}">
        <p14:creationId xmlns:p14="http://schemas.microsoft.com/office/powerpoint/2010/main" val="2036978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D52309-C419-4F4D-9D4A-5A89ED5650BE}"/>
              </a:ext>
            </a:extLst>
          </p:cNvPr>
          <p:cNvGrpSpPr/>
          <p:nvPr/>
        </p:nvGrpSpPr>
        <p:grpSpPr>
          <a:xfrm>
            <a:off x="1231316" y="1193144"/>
            <a:ext cx="9729368" cy="5436255"/>
            <a:chOff x="224551" y="1193144"/>
            <a:chExt cx="9729368" cy="54362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2B35B8-0E1C-3C44-9194-196A5DA277B7}"/>
                </a:ext>
              </a:extLst>
            </p:cNvPr>
            <p:cNvSpPr txBox="1"/>
            <p:nvPr/>
          </p:nvSpPr>
          <p:spPr>
            <a:xfrm>
              <a:off x="224551" y="6260067"/>
              <a:ext cx="7536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Helvetica" pitchFamily="2" charset="0"/>
                  <a:ea typeface="Cambria Math" panose="02040503050406030204" pitchFamily="18" charset="0"/>
                </a:rPr>
                <a:t>J</a:t>
              </a:r>
              <a:r>
                <a:rPr lang="en-US" dirty="0">
                  <a:latin typeface="Helvetica" pitchFamily="2" charset="0"/>
                </a:rPr>
                <a:t> = months from most frequently sampled month for that lake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4748F8-086C-C346-A1D0-5E68A269A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0586" y="1193144"/>
              <a:ext cx="4998139" cy="499813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EAF0B4F-7817-C84B-A5D5-E05441E5FB25}"/>
                </a:ext>
              </a:extLst>
            </p:cNvPr>
            <p:cNvSpPr txBox="1"/>
            <p:nvPr/>
          </p:nvSpPr>
          <p:spPr>
            <a:xfrm>
              <a:off x="6838930" y="1676055"/>
              <a:ext cx="3114989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Model assumption: add 10% error for each month past the most frequently sampled month</a:t>
              </a:r>
            </a:p>
            <a:p>
              <a:endParaRPr lang="en-US" sz="2400" dirty="0">
                <a:latin typeface="Helvetica" pitchFamily="2" charset="0"/>
              </a:endParaRPr>
            </a:p>
            <a:p>
              <a:endParaRPr lang="en-US" sz="2400" dirty="0">
                <a:latin typeface="Helvetica" pitchFamily="2" charset="0"/>
              </a:endParaRPr>
            </a:p>
            <a:p>
              <a:r>
                <a:rPr lang="en-US" sz="2400" dirty="0">
                  <a:latin typeface="Helvetica" pitchFamily="2" charset="0"/>
                </a:rPr>
                <a:t>Future direction:</a:t>
              </a:r>
            </a:p>
            <a:p>
              <a:r>
                <a:rPr lang="en-US" sz="2400" dirty="0">
                  <a:latin typeface="Helvetica" pitchFamily="2" charset="0"/>
                </a:rPr>
                <a:t>characterize within-year fluctuations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52FEEC9-C081-F44C-96F9-26FCAB347C7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Survey timing</a:t>
            </a:r>
          </a:p>
        </p:txBody>
      </p:sp>
    </p:spTree>
    <p:extLst>
      <p:ext uri="{BB962C8B-B14F-4D97-AF65-F5344CB8AC3E}">
        <p14:creationId xmlns:p14="http://schemas.microsoft.com/office/powerpoint/2010/main" val="259565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Missing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61108-B157-574B-BF9F-8BAC0F577E5D}"/>
              </a:ext>
            </a:extLst>
          </p:cNvPr>
          <p:cNvSpPr txBox="1"/>
          <p:nvPr/>
        </p:nvSpPr>
        <p:spPr>
          <a:xfrm>
            <a:off x="9056623" y="6394462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(Clark and </a:t>
            </a:r>
            <a:r>
              <a:rPr lang="en-US" dirty="0" err="1">
                <a:latin typeface="Helvetica" pitchFamily="2" charset="0"/>
              </a:rPr>
              <a:t>Bjørnstad</a:t>
            </a:r>
            <a:r>
              <a:rPr lang="en-US" dirty="0">
                <a:latin typeface="Helvetica" pitchFamily="2" charset="0"/>
              </a:rPr>
              <a:t> 2004)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E390138-E59D-BC46-8C3E-EF22744C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79" y="1558562"/>
            <a:ext cx="7912441" cy="35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2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B611CC-ABE1-D44F-B019-02597EA1C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75" y="1457010"/>
            <a:ext cx="5184251" cy="4264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7D68E2-C4A8-1143-AEB4-F6AE2534B195}"/>
              </a:ext>
            </a:extLst>
          </p:cNvPr>
          <p:cNvSpPr txBox="1"/>
          <p:nvPr/>
        </p:nvSpPr>
        <p:spPr>
          <a:xfrm>
            <a:off x="9056623" y="6394462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(Harrison et al. 2011)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6834D-0F6D-8548-8E24-68995E721208}"/>
              </a:ext>
            </a:extLst>
          </p:cNvPr>
          <p:cNvSpPr txBox="1"/>
          <p:nvPr/>
        </p:nvSpPr>
        <p:spPr>
          <a:xfrm>
            <a:off x="1055775" y="5759064"/>
            <a:ext cx="200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Fritillary butterfly metapopulation on </a:t>
            </a:r>
            <a:r>
              <a:rPr lang="en-US" sz="1400" dirty="0" err="1">
                <a:latin typeface="Helvetica" pitchFamily="2" charset="0"/>
              </a:rPr>
              <a:t>Åland</a:t>
            </a:r>
            <a:r>
              <a:rPr lang="en-US" sz="1400" dirty="0">
                <a:latin typeface="Helvetica" pitchFamily="2" charset="0"/>
              </a:rPr>
              <a:t> Island in Finland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6616059" y="1819794"/>
            <a:ext cx="48811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Habitat patches with local population dynamics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Dispersal between patches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Interested in both local and regional (metapopulation) dynamics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" pitchFamily="2" charset="0"/>
              </a:rPr>
              <a:t>Local: resident that fishes on a specific lake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" pitchFamily="2" charset="0"/>
              </a:rPr>
              <a:t>Regional: invasive species eradication</a:t>
            </a:r>
          </a:p>
        </p:txBody>
      </p:sp>
    </p:spTree>
    <p:extLst>
      <p:ext uri="{BB962C8B-B14F-4D97-AF65-F5344CB8AC3E}">
        <p14:creationId xmlns:p14="http://schemas.microsoft.com/office/powerpoint/2010/main" val="214850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/>
              <p:nvPr/>
            </p:nvSpPr>
            <p:spPr>
              <a:xfrm>
                <a:off x="4395745" y="1852142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DC99AB-8860-4E4E-B2B4-73741BC5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745" y="1852142"/>
                <a:ext cx="3109506" cy="633122"/>
              </a:xfrm>
              <a:prstGeom prst="rect">
                <a:avLst/>
              </a:prstGeom>
              <a:blipFill>
                <a:blip r:embed="rId3"/>
                <a:stretch>
                  <a:fillRect l="-2041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Log-transform and add herbicides</a:t>
            </a:r>
            <a:endParaRPr lang="en-US" sz="20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D4D3AB-FC97-8B4A-9D45-507C229372C7}"/>
                  </a:ext>
                </a:extLst>
              </p:cNvPr>
              <p:cNvSpPr txBox="1"/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D4D3AB-FC97-8B4A-9D45-507C22937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blipFill>
                <a:blip r:embed="rId4"/>
                <a:stretch>
                  <a:fillRect l="-12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D7D1D5-FE84-5944-AD98-5EF2B9FD2300}"/>
                  </a:ext>
                </a:extLst>
              </p:cNvPr>
              <p:cNvSpPr txBox="1"/>
              <p:nvPr/>
            </p:nvSpPr>
            <p:spPr>
              <a:xfrm>
                <a:off x="4395745" y="1852142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D7D1D5-FE84-5944-AD98-5EF2B9FD2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745" y="1852142"/>
                <a:ext cx="3109506" cy="633122"/>
              </a:xfrm>
              <a:prstGeom prst="rect">
                <a:avLst/>
              </a:prstGeom>
              <a:blipFill>
                <a:blip r:embed="rId5"/>
                <a:stretch>
                  <a:fillRect l="-2041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83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ABE-7ECE-0D41-8321-B51CDC574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Aquatic invasive plants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49E160-8724-9145-B30F-EFD37A0B4F25}"/>
              </a:ext>
            </a:extLst>
          </p:cNvPr>
          <p:cNvGrpSpPr/>
          <p:nvPr/>
        </p:nvGrpSpPr>
        <p:grpSpPr>
          <a:xfrm>
            <a:off x="838200" y="1279132"/>
            <a:ext cx="6469912" cy="4299735"/>
            <a:chOff x="617805" y="1818525"/>
            <a:chExt cx="6469912" cy="4299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14ACDE-DB8A-D14F-B4FF-77F27E2E6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805" y="1818525"/>
              <a:ext cx="6469912" cy="429973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4913A1-7E41-CD48-9CA7-ECFDB40EC194}"/>
                </a:ext>
              </a:extLst>
            </p:cNvPr>
            <p:cNvSpPr/>
            <p:nvPr/>
          </p:nvSpPr>
          <p:spPr>
            <a:xfrm>
              <a:off x="617805" y="1818525"/>
              <a:ext cx="532901" cy="565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589CEC-D24C-9543-9D4C-9DC1C4E267C5}"/>
              </a:ext>
            </a:extLst>
          </p:cNvPr>
          <p:cNvGrpSpPr/>
          <p:nvPr/>
        </p:nvGrpSpPr>
        <p:grpSpPr>
          <a:xfrm>
            <a:off x="1104650" y="5265187"/>
            <a:ext cx="3446802" cy="1341195"/>
            <a:chOff x="1104650" y="5265187"/>
            <a:chExt cx="3446802" cy="134119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004CD0-5750-1342-9861-84002133F49E}"/>
                </a:ext>
              </a:extLst>
            </p:cNvPr>
            <p:cNvCxnSpPr/>
            <p:nvPr/>
          </p:nvCxnSpPr>
          <p:spPr>
            <a:xfrm>
              <a:off x="1104650" y="5455578"/>
              <a:ext cx="754972" cy="0"/>
            </a:xfrm>
            <a:prstGeom prst="line">
              <a:avLst/>
            </a:prstGeom>
            <a:ln w="28575">
              <a:solidFill>
                <a:srgbClr val="A544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6B2D6A-CB9C-F44D-AD84-5C5A83BAA1F5}"/>
                </a:ext>
              </a:extLst>
            </p:cNvPr>
            <p:cNvCxnSpPr/>
            <p:nvPr/>
          </p:nvCxnSpPr>
          <p:spPr>
            <a:xfrm>
              <a:off x="1104650" y="5773807"/>
              <a:ext cx="754972" cy="0"/>
            </a:xfrm>
            <a:prstGeom prst="line">
              <a:avLst/>
            </a:prstGeom>
            <a:ln w="28575">
              <a:solidFill>
                <a:srgbClr val="44739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C2E827-A0A1-E245-BE45-00C3FB3BCF8F}"/>
                </a:ext>
              </a:extLst>
            </p:cNvPr>
            <p:cNvSpPr txBox="1"/>
            <p:nvPr/>
          </p:nvSpPr>
          <p:spPr>
            <a:xfrm>
              <a:off x="1253447" y="5913095"/>
              <a:ext cx="380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8002B-3D42-104A-824F-DB11DB164E5F}"/>
                </a:ext>
              </a:extLst>
            </p:cNvPr>
            <p:cNvSpPr txBox="1"/>
            <p:nvPr/>
          </p:nvSpPr>
          <p:spPr>
            <a:xfrm>
              <a:off x="1253447" y="6237050"/>
              <a:ext cx="380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F2187-9676-BE48-9692-8AC48BA6C8B2}"/>
                </a:ext>
              </a:extLst>
            </p:cNvPr>
            <p:cNvSpPr txBox="1"/>
            <p:nvPr/>
          </p:nvSpPr>
          <p:spPr>
            <a:xfrm>
              <a:off x="1935999" y="5265187"/>
              <a:ext cx="152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negative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62233D-67FE-B64C-9BF1-7C1C6631290E}"/>
                </a:ext>
              </a:extLst>
            </p:cNvPr>
            <p:cNvSpPr txBox="1"/>
            <p:nvPr/>
          </p:nvSpPr>
          <p:spPr>
            <a:xfrm>
              <a:off x="1935998" y="5589141"/>
              <a:ext cx="152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positive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C3FE83-0F1C-794C-8848-028FB944D13A}"/>
                </a:ext>
              </a:extLst>
            </p:cNvPr>
            <p:cNvSpPr txBox="1"/>
            <p:nvPr/>
          </p:nvSpPr>
          <p:spPr>
            <a:xfrm>
              <a:off x="1935997" y="5913095"/>
              <a:ext cx="261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habitat modification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5A2C69-103F-9648-87CE-14C1EB24FE14}"/>
                </a:ext>
              </a:extLst>
            </p:cNvPr>
            <p:cNvSpPr txBox="1"/>
            <p:nvPr/>
          </p:nvSpPr>
          <p:spPr>
            <a:xfrm>
              <a:off x="1935998" y="6237050"/>
              <a:ext cx="152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competition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C2DAB4-3A61-524E-A1A1-8CD195418AD3}"/>
              </a:ext>
            </a:extLst>
          </p:cNvPr>
          <p:cNvSpPr txBox="1"/>
          <p:nvPr/>
        </p:nvSpPr>
        <p:spPr>
          <a:xfrm>
            <a:off x="4831764" y="6421716"/>
            <a:ext cx="247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(Gallardo et al. 2016)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D083FD-999C-A24F-BB42-E2A6496013FD}"/>
              </a:ext>
            </a:extLst>
          </p:cNvPr>
          <p:cNvSpPr txBox="1"/>
          <p:nvPr/>
        </p:nvSpPr>
        <p:spPr>
          <a:xfrm>
            <a:off x="9700379" y="6421716"/>
            <a:ext cx="247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</a:t>
            </a:r>
            <a:r>
              <a:rPr lang="en-US" dirty="0" err="1">
                <a:latin typeface="Helvetica" pitchFamily="2" charset="0"/>
              </a:rPr>
              <a:t>Thomaz</a:t>
            </a:r>
            <a:r>
              <a:rPr lang="en-US" dirty="0">
                <a:latin typeface="Helvetica" pitchFamily="2" charset="0"/>
              </a:rPr>
              <a:t> et al. 2015)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66AC92-825A-6943-8D61-03456D904FC3}"/>
              </a:ext>
            </a:extLst>
          </p:cNvPr>
          <p:cNvSpPr txBox="1"/>
          <p:nvPr/>
        </p:nvSpPr>
        <p:spPr>
          <a:xfrm>
            <a:off x="7921375" y="2193533"/>
            <a:ext cx="395712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Fish composition and richness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Macroinvertebrate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Macrophyte composition, richness, and functional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Water quality</a:t>
            </a:r>
          </a:p>
        </p:txBody>
      </p:sp>
    </p:spTree>
    <p:extLst>
      <p:ext uri="{BB962C8B-B14F-4D97-AF65-F5344CB8AC3E}">
        <p14:creationId xmlns:p14="http://schemas.microsoft.com/office/powerpoint/2010/main" val="421089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Log-transform and add herbicides</a:t>
            </a:r>
            <a:endParaRPr lang="en-US" sz="20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FBCB7-4278-D341-92FC-DB0411FFE6AB}"/>
              </a:ext>
            </a:extLst>
          </p:cNvPr>
          <p:cNvSpPr txBox="1"/>
          <p:nvPr/>
        </p:nvSpPr>
        <p:spPr>
          <a:xfrm>
            <a:off x="335839" y="4012493"/>
            <a:ext cx="6562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Regional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Growth rate varies by year, but is consistent across lakes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/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blipFill>
                <a:blip r:embed="rId4"/>
                <a:stretch>
                  <a:fillRect l="-12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A811E4-8D12-7643-9C32-478E2F58D9F6}"/>
                  </a:ext>
                </a:extLst>
              </p:cNvPr>
              <p:cNvSpPr txBox="1"/>
              <p:nvPr/>
            </p:nvSpPr>
            <p:spPr>
              <a:xfrm>
                <a:off x="7195758" y="4606716"/>
                <a:ext cx="1684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A811E4-8D12-7643-9C32-478E2F58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58" y="4606716"/>
                <a:ext cx="1684307" cy="369332"/>
              </a:xfrm>
              <a:prstGeom prst="rect">
                <a:avLst/>
              </a:prstGeom>
              <a:blipFill>
                <a:blip r:embed="rId5"/>
                <a:stretch>
                  <a:fillRect l="-4478"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E7A29-37EB-7D4C-BEF0-2CF34CB5DC07}"/>
                  </a:ext>
                </a:extLst>
              </p:cNvPr>
              <p:cNvSpPr txBox="1"/>
              <p:nvPr/>
            </p:nvSpPr>
            <p:spPr>
              <a:xfrm>
                <a:off x="4395745" y="1852142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8E7A29-37EB-7D4C-BEF0-2CF34CB5D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745" y="1852142"/>
                <a:ext cx="3109506" cy="633122"/>
              </a:xfrm>
              <a:prstGeom prst="rect">
                <a:avLst/>
              </a:prstGeom>
              <a:blipFill>
                <a:blip r:embed="rId6"/>
                <a:stretch>
                  <a:fillRect l="-2041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60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09D04CB-B361-AD44-915B-CB513C81E2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DA15B-D703-314C-AE33-889BF4A29D50}"/>
              </a:ext>
            </a:extLst>
          </p:cNvPr>
          <p:cNvSpPr txBox="1"/>
          <p:nvPr/>
        </p:nvSpPr>
        <p:spPr>
          <a:xfrm>
            <a:off x="335839" y="1659021"/>
            <a:ext cx="4881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Local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Discrete logistic growth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Log-transform and add herbicides</a:t>
            </a:r>
            <a:endParaRPr lang="en-US" sz="20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E3E5C-7D52-EF47-8695-CD40E31D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733" y="770392"/>
            <a:ext cx="36576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FBCB7-4278-D341-92FC-DB0411FFE6AB}"/>
              </a:ext>
            </a:extLst>
          </p:cNvPr>
          <p:cNvSpPr txBox="1"/>
          <p:nvPr/>
        </p:nvSpPr>
        <p:spPr>
          <a:xfrm>
            <a:off x="335839" y="4012493"/>
            <a:ext cx="6562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Regional population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Growth rate varies by year, but is consistent across lakes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Future directions: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Carrying capacity varies by lake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Dispersal among lakes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/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77F9EA-C196-D44E-8DA5-68207FAD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61" y="3244782"/>
                <a:ext cx="5072351" cy="393185"/>
              </a:xfrm>
              <a:prstGeom prst="rect">
                <a:avLst/>
              </a:prstGeom>
              <a:blipFill>
                <a:blip r:embed="rId4"/>
                <a:stretch>
                  <a:fillRect l="-12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A811E4-8D12-7643-9C32-478E2F58D9F6}"/>
                  </a:ext>
                </a:extLst>
              </p:cNvPr>
              <p:cNvSpPr txBox="1"/>
              <p:nvPr/>
            </p:nvSpPr>
            <p:spPr>
              <a:xfrm>
                <a:off x="7195758" y="4606716"/>
                <a:ext cx="1684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A811E4-8D12-7643-9C32-478E2F58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58" y="4606716"/>
                <a:ext cx="1684307" cy="369332"/>
              </a:xfrm>
              <a:prstGeom prst="rect">
                <a:avLst/>
              </a:prstGeom>
              <a:blipFill>
                <a:blip r:embed="rId5"/>
                <a:stretch>
                  <a:fillRect l="-4478"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8F7BE-8415-924E-A203-3D9C9299AA82}"/>
                  </a:ext>
                </a:extLst>
              </p:cNvPr>
              <p:cNvSpPr txBox="1"/>
              <p:nvPr/>
            </p:nvSpPr>
            <p:spPr>
              <a:xfrm>
                <a:off x="4395745" y="1852142"/>
                <a:ext cx="3109506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8F7BE-8415-924E-A203-3D9C9299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745" y="1852142"/>
                <a:ext cx="3109506" cy="633122"/>
              </a:xfrm>
              <a:prstGeom prst="rect">
                <a:avLst/>
              </a:prstGeom>
              <a:blipFill>
                <a:blip r:embed="rId6"/>
                <a:stretch>
                  <a:fillRect l="-2041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44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7D95D-35D6-A947-9FBF-BD9C89D4330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Simulated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F81AB-DCE3-194E-995D-187CFFE6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661079"/>
            <a:ext cx="5938761" cy="4751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46D209-7C56-A740-A9C5-C8B4B6AE9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11" y="1661079"/>
            <a:ext cx="4752622" cy="47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2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2584E85-E523-534C-81C7-AFBB0C7D1CC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More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E70D8-5A4D-1B42-9A50-4B07D00BCA56}"/>
              </a:ext>
            </a:extLst>
          </p:cNvPr>
          <p:cNvSpPr txBox="1"/>
          <p:nvPr/>
        </p:nvSpPr>
        <p:spPr>
          <a:xfrm>
            <a:off x="570119" y="1175658"/>
            <a:ext cx="42485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Other observations of the same process: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FWC point-intercept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Helvetica" pitchFamily="2" charset="0"/>
              </a:rPr>
              <a:t>Lakewatch</a:t>
            </a:r>
            <a:r>
              <a:rPr lang="en-US" sz="2000" dirty="0">
                <a:latin typeface="Helvetica" pitchFamily="2" charset="0"/>
              </a:rPr>
              <a:t> plant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Prior for observational error: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Okeechobee helicopter surveys</a:t>
            </a:r>
          </a:p>
        </p:txBody>
      </p:sp>
    </p:spTree>
    <p:extLst>
      <p:ext uri="{BB962C8B-B14F-4D97-AF65-F5344CB8AC3E}">
        <p14:creationId xmlns:p14="http://schemas.microsoft.com/office/powerpoint/2010/main" val="2614861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30E39DD-BEEE-174C-A485-9D24CD17D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59" r="66957" b="34099"/>
          <a:stretch/>
        </p:blipFill>
        <p:spPr>
          <a:xfrm>
            <a:off x="6519805" y="1102853"/>
            <a:ext cx="3042800" cy="3061166"/>
          </a:xfrm>
          <a:prstGeom prst="rect">
            <a:avLst/>
          </a:prstGeom>
        </p:spPr>
      </p:pic>
      <p:sp>
        <p:nvSpPr>
          <p:cNvPr id="5" name="Circular Arrow 4">
            <a:extLst>
              <a:ext uri="{FF2B5EF4-FFF2-40B4-BE49-F238E27FC236}">
                <a16:creationId xmlns:a16="http://schemas.microsoft.com/office/drawing/2014/main" id="{067C1833-3B56-6B4B-A6EF-D5DC5A85CB4F}"/>
              </a:ext>
            </a:extLst>
          </p:cNvPr>
          <p:cNvSpPr/>
          <p:nvPr/>
        </p:nvSpPr>
        <p:spPr>
          <a:xfrm flipV="1">
            <a:off x="7338172" y="2893509"/>
            <a:ext cx="1885361" cy="2073897"/>
          </a:xfrm>
          <a:prstGeom prst="circularArrow">
            <a:avLst>
              <a:gd name="adj1" fmla="val 4591"/>
              <a:gd name="adj2" fmla="val 734379"/>
              <a:gd name="adj3" fmla="val 20457683"/>
              <a:gd name="adj4" fmla="val 11548010"/>
              <a:gd name="adj5" fmla="val 1018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9B8AE1-9C91-E048-8721-CD8ECBD73433}"/>
              </a:ext>
            </a:extLst>
          </p:cNvPr>
          <p:cNvSpPr txBox="1"/>
          <p:nvPr/>
        </p:nvSpPr>
        <p:spPr>
          <a:xfrm>
            <a:off x="6547664" y="4967406"/>
            <a:ext cx="3466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Estimates for:</a:t>
            </a:r>
          </a:p>
          <a:p>
            <a:pPr algn="ctr"/>
            <a:r>
              <a:rPr lang="en-US" dirty="0">
                <a:latin typeface="Helvetica" pitchFamily="2" charset="0"/>
              </a:rPr>
              <a:t>Initial population size </a:t>
            </a:r>
            <a:r>
              <a:rPr lang="en-US" dirty="0">
                <a:latin typeface="Helvetica" pitchFamily="2" charset="0"/>
                <a:ea typeface="Cambria Math" panose="02040503050406030204" pitchFamily="18" charset="0"/>
              </a:rPr>
              <a:t>(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latin typeface="Helvetica" pitchFamily="2" charset="0"/>
                <a:ea typeface="Cambria Math" panose="02040503050406030204" pitchFamily="18" charset="0"/>
              </a:rPr>
              <a:t>)</a:t>
            </a:r>
          </a:p>
          <a:p>
            <a:pPr algn="ctr"/>
            <a:r>
              <a:rPr lang="en-US" dirty="0">
                <a:latin typeface="Helvetica" pitchFamily="2" charset="0"/>
              </a:rPr>
              <a:t>Growth rate </a:t>
            </a:r>
            <a:r>
              <a:rPr lang="en-US" dirty="0">
                <a:latin typeface="Helvetica" pitchFamily="2" charset="0"/>
                <a:ea typeface="Cambria Math" panose="02040503050406030204" pitchFamily="18" charset="0"/>
              </a:rPr>
              <a:t>(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dirty="0">
                <a:latin typeface="Helvetica" pitchFamily="2" charset="0"/>
                <a:ea typeface="Cambria Math" panose="02040503050406030204" pitchFamily="18" charset="0"/>
              </a:rPr>
              <a:t>)</a:t>
            </a:r>
          </a:p>
          <a:p>
            <a:pPr algn="ctr"/>
            <a:r>
              <a:rPr lang="en-US" dirty="0">
                <a:latin typeface="Helvetica" pitchFamily="2" charset="0"/>
              </a:rPr>
              <a:t>Process error variance (𝜎</a:t>
            </a:r>
            <a:r>
              <a:rPr lang="en-US" baseline="30000" dirty="0">
                <a:latin typeface="Helvetica" pitchFamily="2" charset="0"/>
              </a:rPr>
              <a:t>2</a:t>
            </a:r>
            <a:r>
              <a:rPr lang="en-US" baseline="-25000" dirty="0">
                <a:latin typeface="Helvetica" pitchFamily="2" charset="0"/>
              </a:rPr>
              <a:t>P</a:t>
            </a:r>
            <a:r>
              <a:rPr lang="en-US" dirty="0">
                <a:latin typeface="Helvetica" pitchFamily="2" charset="0"/>
              </a:rPr>
              <a:t>)</a:t>
            </a:r>
          </a:p>
          <a:p>
            <a:pPr algn="ctr"/>
            <a:r>
              <a:rPr lang="en-US" dirty="0">
                <a:latin typeface="Helvetica" pitchFamily="2" charset="0"/>
              </a:rPr>
              <a:t>Observation error variance (𝜎</a:t>
            </a:r>
            <a:r>
              <a:rPr lang="en-US" baseline="30000" dirty="0">
                <a:latin typeface="Helvetica" pitchFamily="2" charset="0"/>
              </a:rPr>
              <a:t>2</a:t>
            </a:r>
            <a:r>
              <a:rPr lang="en-US" baseline="-25000" dirty="0">
                <a:latin typeface="Helvetica" pitchFamily="2" charset="0"/>
              </a:rPr>
              <a:t>O</a:t>
            </a:r>
            <a:r>
              <a:rPr lang="en-US" dirty="0">
                <a:latin typeface="Helvetica" pitchFamily="2" charset="0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A7B89F-275F-BB49-BF26-F53F399157AF}"/>
              </a:ext>
            </a:extLst>
          </p:cNvPr>
          <p:cNvSpPr txBox="1"/>
          <p:nvPr/>
        </p:nvSpPr>
        <p:spPr>
          <a:xfrm>
            <a:off x="9056623" y="6444734"/>
            <a:ext cx="313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(Jamieson and Brooks 2004)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2584E85-E523-534C-81C7-AFBB0C7D1CC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053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More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E70D8-5A4D-1B42-9A50-4B07D00BCA56}"/>
              </a:ext>
            </a:extLst>
          </p:cNvPr>
          <p:cNvSpPr txBox="1"/>
          <p:nvPr/>
        </p:nvSpPr>
        <p:spPr>
          <a:xfrm>
            <a:off x="570119" y="1175658"/>
            <a:ext cx="42485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Other observations of the same process: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FWC point-intercept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Helvetica" pitchFamily="2" charset="0"/>
              </a:rPr>
              <a:t>Lakewatch</a:t>
            </a:r>
            <a:r>
              <a:rPr lang="en-US" sz="2000" dirty="0">
                <a:latin typeface="Helvetica" pitchFamily="2" charset="0"/>
              </a:rPr>
              <a:t> plant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Prior for observational error: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Okeechobee helicopter surveys</a:t>
            </a:r>
          </a:p>
        </p:txBody>
      </p:sp>
    </p:spTree>
    <p:extLst>
      <p:ext uri="{BB962C8B-B14F-4D97-AF65-F5344CB8AC3E}">
        <p14:creationId xmlns:p14="http://schemas.microsoft.com/office/powerpoint/2010/main" val="50847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85D226-BA6E-914A-BEDF-280AA8EEB538}"/>
                  </a:ext>
                </a:extLst>
              </p:cNvPr>
              <p:cNvSpPr txBox="1"/>
              <p:nvPr/>
            </p:nvSpPr>
            <p:spPr>
              <a:xfrm>
                <a:off x="280294" y="975298"/>
                <a:ext cx="26082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85D226-BA6E-914A-BEDF-280AA8EE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94" y="975298"/>
                <a:ext cx="2608215" cy="369332"/>
              </a:xfrm>
              <a:prstGeom prst="rect">
                <a:avLst/>
              </a:prstGeom>
              <a:blipFill>
                <a:blip r:embed="rId3"/>
                <a:stretch>
                  <a:fillRect l="-291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C70E9D-AC67-C34E-A910-5D6B9C2D362E}"/>
              </a:ext>
            </a:extLst>
          </p:cNvPr>
          <p:cNvSpPr txBox="1"/>
          <p:nvPr/>
        </p:nvSpPr>
        <p:spPr>
          <a:xfrm>
            <a:off x="67571" y="1492794"/>
            <a:ext cx="30336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Temporary assumptions: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No carrying capacity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65F34-FA64-C444-8A55-48A3525CB6CE}"/>
              </a:ext>
            </a:extLst>
          </p:cNvPr>
          <p:cNvSpPr txBox="1"/>
          <p:nvPr/>
        </p:nvSpPr>
        <p:spPr>
          <a:xfrm>
            <a:off x="84926" y="385444"/>
            <a:ext cx="476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Pre-herbicide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1D5FE-B108-9F41-BB16-604787FD7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656" y="477776"/>
            <a:ext cx="7553679" cy="539548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72817A-F340-5A4F-A5AE-10EAD787CC13}"/>
              </a:ext>
            </a:extLst>
          </p:cNvPr>
          <p:cNvCxnSpPr>
            <a:cxnSpLocks/>
          </p:cNvCxnSpPr>
          <p:nvPr/>
        </p:nvCxnSpPr>
        <p:spPr>
          <a:xfrm flipH="1">
            <a:off x="4902591" y="3650566"/>
            <a:ext cx="471267" cy="16881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C470BB-FB9F-3542-8CE4-5382B74945FC}"/>
              </a:ext>
            </a:extLst>
          </p:cNvPr>
          <p:cNvCxnSpPr>
            <a:cxnSpLocks/>
          </p:cNvCxnSpPr>
          <p:nvPr/>
        </p:nvCxnSpPr>
        <p:spPr>
          <a:xfrm flipH="1">
            <a:off x="4958862" y="4105421"/>
            <a:ext cx="471267" cy="16881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3ACFAD-CEEA-B94D-8A38-4821CB8A9417}"/>
                  </a:ext>
                </a:extLst>
              </p:cNvPr>
              <p:cNvSpPr txBox="1"/>
              <p:nvPr/>
            </p:nvSpPr>
            <p:spPr>
              <a:xfrm>
                <a:off x="5416061" y="3446845"/>
                <a:ext cx="2042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3ACFAD-CEEA-B94D-8A38-4821CB8A9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061" y="3446845"/>
                <a:ext cx="204287" cy="215444"/>
              </a:xfrm>
              <a:prstGeom prst="rect">
                <a:avLst/>
              </a:prstGeom>
              <a:blipFill>
                <a:blip r:embed="rId7"/>
                <a:stretch>
                  <a:fillRect l="-2941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BCDAC7-B965-974E-AB60-8ECF926A9470}"/>
                  </a:ext>
                </a:extLst>
              </p:cNvPr>
              <p:cNvSpPr txBox="1"/>
              <p:nvPr/>
            </p:nvSpPr>
            <p:spPr>
              <a:xfrm>
                <a:off x="5476000" y="3974383"/>
                <a:ext cx="2031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BCDAC7-B965-974E-AB60-8ECF926A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000" y="3974383"/>
                <a:ext cx="203197" cy="215444"/>
              </a:xfrm>
              <a:prstGeom prst="rect">
                <a:avLst/>
              </a:prstGeom>
              <a:blipFill>
                <a:blip r:embed="rId8"/>
                <a:stretch>
                  <a:fillRect l="-235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95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85D226-BA6E-914A-BEDF-280AA8EEB538}"/>
                  </a:ext>
                </a:extLst>
              </p:cNvPr>
              <p:cNvSpPr txBox="1"/>
              <p:nvPr/>
            </p:nvSpPr>
            <p:spPr>
              <a:xfrm>
                <a:off x="280294" y="975298"/>
                <a:ext cx="3936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85D226-BA6E-914A-BEDF-280AA8EE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94" y="975298"/>
                <a:ext cx="3936270" cy="369332"/>
              </a:xfrm>
              <a:prstGeom prst="rect">
                <a:avLst/>
              </a:prstGeom>
              <a:blipFill>
                <a:blip r:embed="rId3"/>
                <a:stretch>
                  <a:fillRect l="-192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C70E9D-AC67-C34E-A910-5D6B9C2D362E}"/>
              </a:ext>
            </a:extLst>
          </p:cNvPr>
          <p:cNvSpPr txBox="1"/>
          <p:nvPr/>
        </p:nvSpPr>
        <p:spPr>
          <a:xfrm>
            <a:off x="84926" y="1553407"/>
            <a:ext cx="30336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Temporary assumptions: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No carrying capacity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65F34-FA64-C444-8A55-48A3525CB6CE}"/>
              </a:ext>
            </a:extLst>
          </p:cNvPr>
          <p:cNvSpPr txBox="1"/>
          <p:nvPr/>
        </p:nvSpPr>
        <p:spPr>
          <a:xfrm>
            <a:off x="84926" y="385444"/>
            <a:ext cx="476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Post-herbicide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D1AE-A1FB-BB40-B6A3-DCB587098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389" y="585567"/>
            <a:ext cx="7961611" cy="56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78018-04EB-3C42-9529-57302ADD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346144"/>
            <a:ext cx="3733801" cy="6054655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Hydrilla</a:t>
            </a:r>
          </a:p>
          <a:p>
            <a:pPr marL="0" indent="0" algn="ctr">
              <a:buNone/>
            </a:pPr>
            <a:r>
              <a:rPr lang="en-US" sz="2000" i="1" dirty="0"/>
              <a:t>Hydrilla </a:t>
            </a:r>
            <a:r>
              <a:rPr lang="en-US" sz="2000" i="1" dirty="0" err="1"/>
              <a:t>verticillata</a:t>
            </a:r>
            <a:endParaRPr lang="en-US" sz="2000" i="1" dirty="0"/>
          </a:p>
          <a:p>
            <a:pPr marL="0" indent="0" algn="ctr">
              <a:buNone/>
            </a:pPr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62E72E0-EFFA-5E4D-8539-63EC7D643507}"/>
              </a:ext>
            </a:extLst>
          </p:cNvPr>
          <p:cNvSpPr txBox="1">
            <a:spLocks/>
          </p:cNvSpPr>
          <p:nvPr/>
        </p:nvSpPr>
        <p:spPr>
          <a:xfrm>
            <a:off x="8102885" y="346145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lettuce</a:t>
            </a:r>
          </a:p>
          <a:p>
            <a:pPr marL="0" indent="0" algn="ctr">
              <a:buNone/>
            </a:pPr>
            <a:r>
              <a:rPr lang="en-US" sz="2000" i="1" dirty="0" err="1"/>
              <a:t>Pistia</a:t>
            </a:r>
            <a:r>
              <a:rPr lang="en-US" sz="2000" i="1" dirty="0"/>
              <a:t> stratiotes</a:t>
            </a:r>
          </a:p>
          <a:p>
            <a:pPr marL="0" indent="0" algn="ctr">
              <a:buNone/>
            </a:pPr>
            <a:endParaRPr lang="en-US" sz="17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D80640C-76F9-1C45-AF52-D0914D7E7AB5}"/>
              </a:ext>
            </a:extLst>
          </p:cNvPr>
          <p:cNvSpPr txBox="1">
            <a:spLocks/>
          </p:cNvSpPr>
          <p:nvPr/>
        </p:nvSpPr>
        <p:spPr>
          <a:xfrm>
            <a:off x="4229100" y="346145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hyacinth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Eichhornia crassipes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700" dirty="0"/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8CB15-9402-AB41-8B8E-C3351DEF0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7"/>
          <a:stretch/>
        </p:blipFill>
        <p:spPr bwMode="auto">
          <a:xfrm>
            <a:off x="8248249" y="2729225"/>
            <a:ext cx="3443071" cy="269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8B4520-BD84-1F4C-BF99-3F653DDB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181" y="1976806"/>
            <a:ext cx="3213637" cy="419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2929CA2-F77B-5548-BFD3-4191874A6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229"/>
          <a:stretch/>
        </p:blipFill>
        <p:spPr bwMode="auto">
          <a:xfrm>
            <a:off x="1075245" y="1442084"/>
            <a:ext cx="2293938" cy="52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BDD4FF-3B7D-6040-A3AE-946D8E121A59}"/>
              </a:ext>
            </a:extLst>
          </p:cNvPr>
          <p:cNvSpPr txBox="1"/>
          <p:nvPr/>
        </p:nvSpPr>
        <p:spPr>
          <a:xfrm>
            <a:off x="7870004" y="6421716"/>
            <a:ext cx="430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(UF Center for Aquatic Invasive Plants)</a:t>
            </a:r>
          </a:p>
        </p:txBody>
      </p:sp>
    </p:spTree>
    <p:extLst>
      <p:ext uri="{BB962C8B-B14F-4D97-AF65-F5344CB8AC3E}">
        <p14:creationId xmlns:p14="http://schemas.microsoft.com/office/powerpoint/2010/main" val="177725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78018-04EB-3C42-9529-57302ADD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346144"/>
            <a:ext cx="3733801" cy="6054655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Hydrilla</a:t>
            </a:r>
          </a:p>
          <a:p>
            <a:pPr marL="0" indent="0" algn="ctr">
              <a:buNone/>
            </a:pPr>
            <a:r>
              <a:rPr lang="en-US" sz="2000" i="1" dirty="0"/>
              <a:t>Hydrilla </a:t>
            </a:r>
            <a:r>
              <a:rPr lang="en-US" sz="2000" i="1" dirty="0" err="1"/>
              <a:t>verticillata</a:t>
            </a:r>
            <a:endParaRPr lang="en-US" sz="2000" i="1" dirty="0"/>
          </a:p>
          <a:p>
            <a:pPr marL="0" indent="0" algn="ctr">
              <a:buNone/>
            </a:pPr>
            <a:endParaRPr lang="en-US" sz="1800" dirty="0"/>
          </a:p>
          <a:p>
            <a:r>
              <a:rPr lang="en-US" sz="1800" dirty="0"/>
              <a:t>Introduced in the 1950s as an aquarium plant</a:t>
            </a:r>
          </a:p>
          <a:p>
            <a:r>
              <a:rPr lang="en-US" sz="1800" dirty="0"/>
              <a:t>Native to southeast Asia</a:t>
            </a:r>
          </a:p>
          <a:p>
            <a:r>
              <a:rPr lang="en-US" sz="1800" dirty="0"/>
              <a:t>Resource competition with macrophytes and phytoplankton</a:t>
            </a:r>
          </a:p>
          <a:p>
            <a:r>
              <a:rPr lang="en-US" sz="1800" dirty="0"/>
              <a:t>Interferes with fish feeding and spawning</a:t>
            </a:r>
          </a:p>
          <a:p>
            <a:r>
              <a:rPr lang="en-US" sz="1800" dirty="0"/>
              <a:t>Habitat for macroinvertebrates and some fish</a:t>
            </a:r>
          </a:p>
          <a:p>
            <a:r>
              <a:rPr lang="en-US" sz="1800" dirty="0"/>
              <a:t>Management began in 1960s</a:t>
            </a:r>
          </a:p>
          <a:p>
            <a:r>
              <a:rPr lang="en-US" sz="1800" dirty="0"/>
              <a:t>Herbicides, mechanical, and biocontrol</a:t>
            </a:r>
          </a:p>
          <a:p>
            <a:r>
              <a:rPr lang="en-US" sz="1800" dirty="0"/>
              <a:t>Control costs $3.1–$17.6M annually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BC66447-0B1B-D740-AE5E-70545B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516" y="0"/>
            <a:ext cx="8178484" cy="6858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DB1F097-F4BA-D54B-9166-E7D1982B9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6759967" y="5321300"/>
            <a:ext cx="2476500" cy="15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7F2CA3-19F6-9644-89C9-818482E46E14}"/>
              </a:ext>
            </a:extLst>
          </p:cNvPr>
          <p:cNvSpPr txBox="1"/>
          <p:nvPr/>
        </p:nvSpPr>
        <p:spPr>
          <a:xfrm>
            <a:off x="11085816" y="6421716"/>
            <a:ext cx="109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(USGS)</a:t>
            </a:r>
          </a:p>
        </p:txBody>
      </p:sp>
    </p:spTree>
    <p:extLst>
      <p:ext uri="{BB962C8B-B14F-4D97-AF65-F5344CB8AC3E}">
        <p14:creationId xmlns:p14="http://schemas.microsoft.com/office/powerpoint/2010/main" val="390664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D80640C-76F9-1C45-AF52-D0914D7E7AB5}"/>
              </a:ext>
            </a:extLst>
          </p:cNvPr>
          <p:cNvSpPr txBox="1">
            <a:spLocks/>
          </p:cNvSpPr>
          <p:nvPr/>
        </p:nvSpPr>
        <p:spPr>
          <a:xfrm>
            <a:off x="355313" y="346144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hyacinth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Eichhornia </a:t>
            </a:r>
            <a:r>
              <a:rPr lang="en-US" sz="2000" dirty="0"/>
              <a:t>(</a:t>
            </a:r>
            <a:r>
              <a:rPr lang="en-US" sz="2000" i="1" dirty="0"/>
              <a:t>Pontederia</a:t>
            </a:r>
            <a:r>
              <a:rPr lang="en-US" sz="2000" dirty="0"/>
              <a:t>)</a:t>
            </a:r>
            <a:r>
              <a:rPr lang="en-US" sz="2000" i="1" dirty="0"/>
              <a:t> crassipes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700" dirty="0"/>
          </a:p>
          <a:p>
            <a:r>
              <a:rPr lang="en-US" sz="1700" dirty="0"/>
              <a:t>Introduced in the 1880s for cattle feed and horticulture</a:t>
            </a:r>
          </a:p>
          <a:p>
            <a:r>
              <a:rPr lang="en-US" sz="1700" dirty="0"/>
              <a:t>Native to South America</a:t>
            </a:r>
          </a:p>
          <a:p>
            <a:r>
              <a:rPr lang="en-US" sz="1700" dirty="0"/>
              <a:t>Resource competition with macrophytes </a:t>
            </a:r>
          </a:p>
          <a:p>
            <a:r>
              <a:rPr lang="en-US" sz="1700" dirty="0"/>
              <a:t>Habitat for macroinvertebrates</a:t>
            </a:r>
          </a:p>
          <a:p>
            <a:r>
              <a:rPr lang="en-US" sz="1700" dirty="0"/>
              <a:t>Reduces habitat suitability for fish (low dissolved O</a:t>
            </a:r>
            <a:r>
              <a:rPr lang="en-US" sz="1700" baseline="-25000" dirty="0"/>
              <a:t>2</a:t>
            </a:r>
            <a:r>
              <a:rPr lang="en-US" sz="1700" dirty="0"/>
              <a:t>)</a:t>
            </a:r>
          </a:p>
          <a:p>
            <a:r>
              <a:rPr lang="en-US" sz="1700" dirty="0"/>
              <a:t>High leaf turnover and decomposition, affects water quality</a:t>
            </a:r>
          </a:p>
          <a:p>
            <a:r>
              <a:rPr lang="en-US" sz="1700" dirty="0"/>
              <a:t>Herbicides, mechanical, and biocontrol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5046EC13-E422-974B-9581-ED37770F3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" r="1307"/>
          <a:stretch/>
        </p:blipFill>
        <p:spPr>
          <a:xfrm>
            <a:off x="4044593" y="0"/>
            <a:ext cx="8147407" cy="6858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6819850-7117-5C4A-B60B-74B7E7A77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6759967" y="5321300"/>
            <a:ext cx="2476500" cy="15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65F561-8E68-3D4C-8725-7185938A26F0}"/>
              </a:ext>
            </a:extLst>
          </p:cNvPr>
          <p:cNvSpPr txBox="1"/>
          <p:nvPr/>
        </p:nvSpPr>
        <p:spPr>
          <a:xfrm>
            <a:off x="11085816" y="6421716"/>
            <a:ext cx="109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(USGS)</a:t>
            </a:r>
          </a:p>
        </p:txBody>
      </p:sp>
    </p:spTree>
    <p:extLst>
      <p:ext uri="{BB962C8B-B14F-4D97-AF65-F5344CB8AC3E}">
        <p14:creationId xmlns:p14="http://schemas.microsoft.com/office/powerpoint/2010/main" val="135129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62E72E0-EFFA-5E4D-8539-63EC7D643507}"/>
              </a:ext>
            </a:extLst>
          </p:cNvPr>
          <p:cNvSpPr txBox="1">
            <a:spLocks/>
          </p:cNvSpPr>
          <p:nvPr/>
        </p:nvSpPr>
        <p:spPr>
          <a:xfrm>
            <a:off x="355313" y="346145"/>
            <a:ext cx="3733801" cy="6054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Water lettuce</a:t>
            </a:r>
          </a:p>
          <a:p>
            <a:pPr marL="0" indent="0" algn="ctr">
              <a:buNone/>
            </a:pPr>
            <a:r>
              <a:rPr lang="en-US" sz="2000" i="1" dirty="0" err="1"/>
              <a:t>Pistia</a:t>
            </a:r>
            <a:r>
              <a:rPr lang="en-US" sz="2000" i="1" dirty="0"/>
              <a:t> stratiotes</a:t>
            </a:r>
          </a:p>
          <a:p>
            <a:pPr marL="0" indent="0" algn="ctr">
              <a:buNone/>
            </a:pPr>
            <a:endParaRPr lang="en-US" sz="1700" dirty="0"/>
          </a:p>
          <a:p>
            <a:r>
              <a:rPr lang="en-US" sz="1700" dirty="0"/>
              <a:t>Introduced with Spanish settlers, maybe in ballast water</a:t>
            </a:r>
          </a:p>
          <a:p>
            <a:r>
              <a:rPr lang="en-US" sz="1700" dirty="0"/>
              <a:t>Native to South America</a:t>
            </a:r>
          </a:p>
          <a:p>
            <a:r>
              <a:rPr lang="en-US" sz="1700" dirty="0"/>
              <a:t>Mats less common after the introduction of water hyacinth</a:t>
            </a:r>
          </a:p>
          <a:p>
            <a:r>
              <a:rPr lang="en-US" sz="1700" dirty="0"/>
              <a:t>Resource competition with macrophytes </a:t>
            </a:r>
          </a:p>
          <a:p>
            <a:r>
              <a:rPr lang="en-US" sz="1700" dirty="0"/>
              <a:t>Habitat for macroinvertebrates</a:t>
            </a:r>
          </a:p>
          <a:p>
            <a:r>
              <a:rPr lang="en-US" sz="1700" dirty="0"/>
              <a:t>Bioaccumulates metals</a:t>
            </a:r>
          </a:p>
          <a:p>
            <a:r>
              <a:rPr lang="en-US" sz="1700" dirty="0"/>
              <a:t>Herbicides, mechanical, and biocontrol</a:t>
            </a:r>
          </a:p>
          <a:p>
            <a:r>
              <a:rPr lang="en-US" sz="1700" dirty="0"/>
              <a:t>In 1990’s, management costs (with water hyacinth) second to hydrilla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258BC7B-D011-8F4B-BED0-B274C98DA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"/>
          <a:stretch/>
        </p:blipFill>
        <p:spPr>
          <a:xfrm>
            <a:off x="3914454" y="0"/>
            <a:ext cx="8277546" cy="6858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EE6FF10-5E0E-834A-8968-FA3B3C338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6759967" y="5321300"/>
            <a:ext cx="2476500" cy="15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3CF130-D43A-F547-8001-A6C1BBBCC88C}"/>
              </a:ext>
            </a:extLst>
          </p:cNvPr>
          <p:cNvSpPr txBox="1"/>
          <p:nvPr/>
        </p:nvSpPr>
        <p:spPr>
          <a:xfrm>
            <a:off x="11085816" y="6421716"/>
            <a:ext cx="109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(USGS)</a:t>
            </a:r>
          </a:p>
        </p:txBody>
      </p:sp>
    </p:spTree>
    <p:extLst>
      <p:ext uri="{BB962C8B-B14F-4D97-AF65-F5344CB8AC3E}">
        <p14:creationId xmlns:p14="http://schemas.microsoft.com/office/powerpoint/2010/main" val="238344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quatic spraying Glyphosate">
            <a:extLst>
              <a:ext uri="{FF2B5EF4-FFF2-40B4-BE49-F238E27FC236}">
                <a16:creationId xmlns:a16="http://schemas.microsoft.com/office/drawing/2014/main" id="{38C94190-638B-564A-96DE-938B4DBE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16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AC6A467-FB17-604A-B28C-200B2CCC1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56" t="13245" b="15697"/>
          <a:stretch/>
        </p:blipFill>
        <p:spPr>
          <a:xfrm>
            <a:off x="4091794" y="4095286"/>
            <a:ext cx="3183719" cy="2774024"/>
          </a:xfrm>
          <a:prstGeom prst="rect">
            <a:avLst/>
          </a:prstGeom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4696545-0556-A84D-AFE7-2CBFFBA88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7" y="0"/>
            <a:ext cx="7275513" cy="40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WC hearing">
            <a:extLst>
              <a:ext uri="{FF2B5EF4-FFF2-40B4-BE49-F238E27FC236}">
                <a16:creationId xmlns:a16="http://schemas.microsoft.com/office/drawing/2014/main" id="{5B690C9F-5989-1046-B6FF-403BD13F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4092476"/>
            <a:ext cx="4916487" cy="27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shermen protest FWC's aquatic plant spraying on Lake Okeechobee">
            <a:extLst>
              <a:ext uri="{FF2B5EF4-FFF2-40B4-BE49-F238E27FC236}">
                <a16:creationId xmlns:a16="http://schemas.microsoft.com/office/drawing/2014/main" id="{A3423AA3-7FF4-8341-A5CB-DCD948E8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37" y="2494939"/>
            <a:ext cx="3532207" cy="198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98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4EE5-2572-D147-9A64-604C8003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A3241-18F6-2A4C-9990-4A2B5752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How effective is aquatic invasive plant management?</a:t>
            </a:r>
          </a:p>
          <a:p>
            <a:pPr marL="514350" indent="-514350">
              <a:buAutoNum type="arabicPeriod"/>
            </a:pPr>
            <a:r>
              <a:rPr lang="en-US" dirty="0"/>
              <a:t>How do aquatic invasive plants affect…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water quality?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fish populations?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native plant species?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side effects of invasive plant management?</a:t>
            </a:r>
          </a:p>
        </p:txBody>
      </p:sp>
    </p:spTree>
    <p:extLst>
      <p:ext uri="{BB962C8B-B14F-4D97-AF65-F5344CB8AC3E}">
        <p14:creationId xmlns:p14="http://schemas.microsoft.com/office/powerpoint/2010/main" val="301774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EE1E-CDB9-E943-A911-6EA48C67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4302"/>
            <a:ext cx="12192000" cy="83062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Long-term 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8DF48-98B6-4347-85BC-E1E70844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1" y="1861457"/>
            <a:ext cx="12110778" cy="403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3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737</Words>
  <Application>Microsoft Macintosh PowerPoint</Application>
  <PresentationFormat>Widescreen</PresentationFormat>
  <Paragraphs>187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Courier New</vt:lpstr>
      <vt:lpstr>Helvetica</vt:lpstr>
      <vt:lpstr>Office Theme</vt:lpstr>
      <vt:lpstr>Evaluating the impacts of aquatic invasive plant management</vt:lpstr>
      <vt:lpstr>Aquatic invasive plants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aims</vt:lpstr>
      <vt:lpstr>Long-term datasets</vt:lpstr>
      <vt:lpstr>FWC Lakes</vt:lpstr>
      <vt:lpstr>State space model</vt:lpstr>
      <vt:lpstr>PowerPoint Presentation</vt:lpstr>
      <vt:lpstr>Things we need to take into consideration: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the impacts of aquatic invasive plant management</dc:title>
  <dc:creator>Amy Kendig</dc:creator>
  <cp:lastModifiedBy>Amy Kendig</cp:lastModifiedBy>
  <cp:revision>39</cp:revision>
  <dcterms:created xsi:type="dcterms:W3CDTF">2021-03-08T17:17:39Z</dcterms:created>
  <dcterms:modified xsi:type="dcterms:W3CDTF">2021-03-10T04:10:14Z</dcterms:modified>
</cp:coreProperties>
</file>